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67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5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Analyse des Services Publics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8098BB-7B05-A397-4BF4-5DA21628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60" y="4000300"/>
            <a:ext cx="5758333" cy="27599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E2EC8A-CBC8-4836-ED45-3582BF74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0"/>
            <a:ext cx="6934200" cy="82295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7F65C77-07D9-6BED-1B03-7642AF457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08679"/>
            <a:ext cx="1327150" cy="19110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74689" y="439579"/>
            <a:ext cx="5400556" cy="498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Synthèse des Constats Clés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274689" y="1256348"/>
            <a:ext cx="637461" cy="956191"/>
          </a:xfrm>
          <a:prstGeom prst="roundRect">
            <a:avLst>
              <a:gd name="adj" fmla="val 36004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3881" y="1614964"/>
            <a:ext cx="238958" cy="238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71455" y="1415653"/>
            <a:ext cx="233076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Concentration Urbaine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071455" y="1760220"/>
            <a:ext cx="92842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Forte concentration des demandes dans les zones urbaines, notamment la région Maritime.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2274689" y="2371844"/>
            <a:ext cx="637461" cy="956191"/>
          </a:xfrm>
          <a:prstGeom prst="roundRect">
            <a:avLst>
              <a:gd name="adj" fmla="val 36004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3881" y="2730460"/>
            <a:ext cx="238958" cy="238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71455" y="2531150"/>
            <a:ext cx="2178725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Documents d'Identité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071455" y="2875717"/>
            <a:ext cx="92842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Les documents d'identité dominent largement les volumes de demandes.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2274689" y="3487341"/>
            <a:ext cx="637461" cy="956191"/>
          </a:xfrm>
          <a:prstGeom prst="roundRect">
            <a:avLst>
              <a:gd name="adj" fmla="val 36004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3881" y="3845957"/>
            <a:ext cx="238958" cy="238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071455" y="3646646"/>
            <a:ext cx="1992273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Délais Hétérogènes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3071455" y="3991213"/>
            <a:ext cx="92842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Délais de traitement variables, plus élevés pour les documents complexes.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2274689" y="4602837"/>
            <a:ext cx="637461" cy="956191"/>
          </a:xfrm>
          <a:prstGeom prst="roundRect">
            <a:avLst>
              <a:gd name="adj" fmla="val 36004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3881" y="4961453"/>
            <a:ext cx="238958" cy="2389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071455" y="4762143"/>
            <a:ext cx="1992273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Rejets Modérés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3071455" y="5106710"/>
            <a:ext cx="92842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Rejets principalement liés aux premières demandes et aux pertes.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2274689" y="5718334"/>
            <a:ext cx="637461" cy="956191"/>
          </a:xfrm>
          <a:prstGeom prst="roundRect">
            <a:avLst>
              <a:gd name="adj" fmla="val 36004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73881" y="6076950"/>
            <a:ext cx="238958" cy="23895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071455" y="5877639"/>
            <a:ext cx="2059305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Capacités Humaines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3071455" y="6222206"/>
            <a:ext cx="92842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 performance des centres dépend davantage des capacités humaines que des incidents techniques.</a:t>
            </a:r>
            <a:endParaRPr lang="en-US" sz="1250" dirty="0"/>
          </a:p>
        </p:txBody>
      </p:sp>
      <p:sp>
        <p:nvSpPr>
          <p:cNvPr id="23" name="Shape 16"/>
          <p:cNvSpPr/>
          <p:nvPr/>
        </p:nvSpPr>
        <p:spPr>
          <a:xfrm>
            <a:off x="2274689" y="6833830"/>
            <a:ext cx="637461" cy="956191"/>
          </a:xfrm>
          <a:prstGeom prst="roundRect">
            <a:avLst>
              <a:gd name="adj" fmla="val 36004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73881" y="7192447"/>
            <a:ext cx="238958" cy="238958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3071455" y="6993136"/>
            <a:ext cx="2546390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Accessibilité et Efficacité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3071455" y="7337703"/>
            <a:ext cx="92842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L'accessibilité routière et le développement régional influencent l'efficacité des services.</a:t>
            </a:r>
            <a:endParaRPr lang="en-US" sz="125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93B2E65-E46D-658D-B141-27707F5B42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92664" y="4181571"/>
            <a:ext cx="3232150" cy="4654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9585" y="819388"/>
            <a:ext cx="3614738" cy="43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Aperçu des Données</a:t>
            </a:r>
            <a:endParaRPr lang="en-US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89585" y="1466374"/>
            <a:ext cx="8164830" cy="1381006"/>
          </a:xfrm>
          <a:prstGeom prst="roundRect">
            <a:avLst>
              <a:gd name="adj" fmla="val 911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7103" y="1613892"/>
            <a:ext cx="419695" cy="419695"/>
          </a:xfrm>
          <a:prstGeom prst="roundRect">
            <a:avLst>
              <a:gd name="adj" fmla="val 21785072"/>
            </a:avLst>
          </a:prstGeom>
          <a:solidFill>
            <a:srgbClr val="00674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75" y="1729264"/>
            <a:ext cx="188833" cy="188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7103" y="2173486"/>
            <a:ext cx="25132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Demandes de Service Public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7103" y="2476024"/>
            <a:ext cx="786979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Identifiants, variables géographiques, administratives, quantitatives discrètes et continues, temporelles, démographiques.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489585" y="2987278"/>
            <a:ext cx="8164830" cy="1381006"/>
          </a:xfrm>
          <a:prstGeom prst="roundRect">
            <a:avLst>
              <a:gd name="adj" fmla="val 911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7103" y="3134797"/>
            <a:ext cx="419695" cy="419695"/>
          </a:xfrm>
          <a:prstGeom prst="roundRect">
            <a:avLst>
              <a:gd name="adj" fmla="val 21785072"/>
            </a:avLst>
          </a:prstGeom>
          <a:solidFill>
            <a:srgbClr val="00674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475" y="3250168"/>
            <a:ext cx="188833" cy="1888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7103" y="3694390"/>
            <a:ext cx="17487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Communes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37103" y="3996928"/>
            <a:ext cx="786979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latin typeface="Geist" pitchFamily="34" charset="0"/>
                <a:ea typeface="Geist" pitchFamily="34" charset="-122"/>
                <a:cs typeface="Geist" pitchFamily="34" charset="-120"/>
              </a:rPr>
              <a:t>Identifiants, variables géographiques, spatiales, territoriales, démographiques, administratives.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489585" y="4508183"/>
            <a:ext cx="8164830" cy="1381006"/>
          </a:xfrm>
          <a:prstGeom prst="roundRect">
            <a:avLst>
              <a:gd name="adj" fmla="val 911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7103" y="4655701"/>
            <a:ext cx="419695" cy="419695"/>
          </a:xfrm>
          <a:prstGeom prst="roundRect">
            <a:avLst>
              <a:gd name="adj" fmla="val 21785072"/>
            </a:avLst>
          </a:prstGeom>
          <a:solidFill>
            <a:srgbClr val="00674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475" y="4771073"/>
            <a:ext cx="188833" cy="1888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7103" y="5215295"/>
            <a:ext cx="222837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Développement</a:t>
            </a:r>
            <a:r>
              <a:rPr lang="en-US" sz="135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Régional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37103" y="5517833"/>
            <a:ext cx="786979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Variables géographiques, économiques, sociales, accès aux services, indices de développement, capacité.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89585" y="6029087"/>
            <a:ext cx="8164830" cy="1381006"/>
          </a:xfrm>
          <a:prstGeom prst="roundRect">
            <a:avLst>
              <a:gd name="adj" fmla="val 911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37103" y="6176605"/>
            <a:ext cx="419695" cy="419695"/>
          </a:xfrm>
          <a:prstGeom prst="roundRect">
            <a:avLst>
              <a:gd name="adj" fmla="val 21785072"/>
            </a:avLst>
          </a:prstGeom>
          <a:solidFill>
            <a:srgbClr val="006747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2475" y="6291977"/>
            <a:ext cx="188833" cy="18883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7103" y="6736199"/>
            <a:ext cx="17487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Réseau Routier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37103" y="7038737"/>
            <a:ext cx="786979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Identifiants, variables géographiques, d'infrastructure, quantitatives discrètes et continues, qualitative ordinale.</a:t>
            </a:r>
            <a:endParaRPr lang="en-US" sz="11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CAE0301-3100-56CF-8D9B-D262C2BEF4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14350" y="6318504"/>
            <a:ext cx="1327150" cy="19110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10" y="768191"/>
            <a:ext cx="7912179" cy="1099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Nettoyage et Préparation des Données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5910" y="2131814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3050" y="2131814"/>
            <a:ext cx="91440" cy="1341120"/>
          </a:xfrm>
          <a:prstGeom prst="roundRect">
            <a:avLst>
              <a:gd name="adj" fmla="val 173216"/>
            </a:avLst>
          </a:prstGeom>
          <a:solidFill>
            <a:srgbClr val="006747"/>
          </a:solidFill>
          <a:ln/>
        </p:spPr>
      </p:sp>
      <p:sp>
        <p:nvSpPr>
          <p:cNvPr id="6" name="Text 3"/>
          <p:cNvSpPr/>
          <p:nvPr/>
        </p:nvSpPr>
        <p:spPr>
          <a:xfrm>
            <a:off x="883325" y="2330648"/>
            <a:ext cx="228052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Valeurs Manquantes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3325" y="2711172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Imputation à 0 pour le taux de rejet si non rejetée. Suppression des lignes avec variables critiques absentes.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5910" y="3648908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93050" y="3648908"/>
            <a:ext cx="91440" cy="1341120"/>
          </a:xfrm>
          <a:prstGeom prst="roundRect">
            <a:avLst>
              <a:gd name="adj" fmla="val 173216"/>
            </a:avLst>
          </a:prstGeom>
          <a:solidFill>
            <a:srgbClr val="006747"/>
          </a:solidFill>
          <a:ln/>
        </p:spPr>
      </p:sp>
      <p:sp>
        <p:nvSpPr>
          <p:cNvPr id="10" name="Text 7"/>
          <p:cNvSpPr/>
          <p:nvPr/>
        </p:nvSpPr>
        <p:spPr>
          <a:xfrm>
            <a:off x="883325" y="3847743"/>
            <a:ext cx="238029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Valeurs Incohérentes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83325" y="4228267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Suppression des demandes avec nombre de demandes ≤ 0. Conservation des délais et âges extrêmes mais plausibles.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5910" y="5166003"/>
            <a:ext cx="7912179" cy="1059656"/>
          </a:xfrm>
          <a:prstGeom prst="roundRect">
            <a:avLst>
              <a:gd name="adj" fmla="val 10355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93050" y="5166003"/>
            <a:ext cx="91440" cy="1059656"/>
          </a:xfrm>
          <a:prstGeom prst="roundRect">
            <a:avLst>
              <a:gd name="adj" fmla="val 173216"/>
            </a:avLst>
          </a:prstGeom>
          <a:solidFill>
            <a:srgbClr val="006747"/>
          </a:solidFill>
          <a:ln/>
        </p:spPr>
      </p:sp>
      <p:sp>
        <p:nvSpPr>
          <p:cNvPr id="14" name="Text 11"/>
          <p:cNvSpPr/>
          <p:nvPr/>
        </p:nvSpPr>
        <p:spPr>
          <a:xfrm>
            <a:off x="883325" y="5364837"/>
            <a:ext cx="311110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Harmonisation des Formats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3325" y="5745361"/>
            <a:ext cx="7445931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Uniformisation des dates et normalisation des noms de communes et statuts administratifs.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5910" y="6401633"/>
            <a:ext cx="7912179" cy="1059656"/>
          </a:xfrm>
          <a:prstGeom prst="roundRect">
            <a:avLst>
              <a:gd name="adj" fmla="val 10355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93050" y="6401633"/>
            <a:ext cx="91440" cy="1059656"/>
          </a:xfrm>
          <a:prstGeom prst="roundRect">
            <a:avLst>
              <a:gd name="adj" fmla="val 173216"/>
            </a:avLst>
          </a:prstGeom>
          <a:solidFill>
            <a:srgbClr val="006747"/>
          </a:solidFill>
          <a:ln/>
        </p:spPr>
      </p:sp>
      <p:sp>
        <p:nvSpPr>
          <p:cNvPr id="18" name="Text 15"/>
          <p:cNvSpPr/>
          <p:nvPr/>
        </p:nvSpPr>
        <p:spPr>
          <a:xfrm>
            <a:off x="883325" y="6600468"/>
            <a:ext cx="2425422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Gestion des Doublons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83325" y="6980992"/>
            <a:ext cx="7445931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Aucun doublon détecté sur la clé métier, aucune action corrective nécessaire.</a:t>
            </a:r>
            <a:endParaRPr lang="en-US" sz="135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3967327-0821-667C-1DAC-F54AC181D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500" y="6225659"/>
            <a:ext cx="1327150" cy="19110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5826" y="394335"/>
            <a:ext cx="631721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Analyse des Volumes de Demandes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795826" y="1198126"/>
            <a:ext cx="2232779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Volume Total par Région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795826" y="1564243"/>
            <a:ext cx="528375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Cette analyse identifie les régions les plus sollicitées, mesurant la pression administrative territoriale.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26" y="2182177"/>
            <a:ext cx="5283756" cy="29588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9569" y="6077724"/>
            <a:ext cx="314563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Répartition par Type de Document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69569" y="6567170"/>
            <a:ext cx="340625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latin typeface="Geist" pitchFamily="34" charset="0"/>
                <a:ea typeface="Geist" pitchFamily="34" charset="-122"/>
                <a:cs typeface="Geist" pitchFamily="34" charset="-120"/>
              </a:rPr>
              <a:t>Identification des documents les plus demandés pour la priorisation des ressources.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16" y="6077724"/>
            <a:ext cx="3406259" cy="1907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A6395FA-F21F-C1BD-43F3-317AA36E0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388" y="840938"/>
            <a:ext cx="4555012" cy="72962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D210778-022A-C712-B632-D90436537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08679"/>
            <a:ext cx="1327150" cy="19110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1761" y="404574"/>
            <a:ext cx="6925032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Délais de Traitement et Taux de Rejet</a:t>
            </a:r>
            <a:endParaRPr lang="en-US"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61761" y="1232059"/>
            <a:ext cx="2074783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Statistiques des Délais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61761" y="1609011"/>
            <a:ext cx="4466393" cy="617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latin typeface="Geist" pitchFamily="34" charset="0"/>
                <a:ea typeface="Geist" pitchFamily="34" charset="-122"/>
                <a:cs typeface="Geist" pitchFamily="34" charset="-120"/>
              </a:rPr>
              <a:t>Les délais varient fortement selon le type de document, reflétant des complexités administratives diverses.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661761" y="2544961"/>
            <a:ext cx="44740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latin typeface="Geist" pitchFamily="34" charset="0"/>
                <a:ea typeface="Geist" pitchFamily="34" charset="-122"/>
                <a:cs typeface="Geist" pitchFamily="34" charset="-120"/>
              </a:rPr>
              <a:t>Délai minimum: </a:t>
            </a:r>
            <a:r>
              <a:rPr lang="en-US" sz="2000" b="1" dirty="0">
                <a:latin typeface="Geist" pitchFamily="34" charset="0"/>
                <a:ea typeface="Geist" pitchFamily="34" charset="-122"/>
                <a:cs typeface="Geist" pitchFamily="34" charset="-120"/>
              </a:rPr>
              <a:t>7jours</a:t>
            </a:r>
            <a:endParaRPr lang="en-US" sz="2000" b="1" dirty="0"/>
          </a:p>
        </p:txBody>
      </p:sp>
      <p:sp>
        <p:nvSpPr>
          <p:cNvPr id="6" name="Text 4"/>
          <p:cNvSpPr/>
          <p:nvPr/>
        </p:nvSpPr>
        <p:spPr>
          <a:xfrm>
            <a:off x="2661761" y="2499003"/>
            <a:ext cx="44740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2654141" y="2988668"/>
            <a:ext cx="4848105" cy="453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Délai moyen</a:t>
            </a: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21,97 jours</a:t>
            </a:r>
            <a:endParaRPr lang="en-US" b="1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388" y="5534024"/>
            <a:ext cx="4474012" cy="269557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2247" y="1232059"/>
            <a:ext cx="331493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Taux de Rejet Moyen par Document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02247" y="1609011"/>
            <a:ext cx="4474012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latin typeface="Geist" pitchFamily="34" charset="0"/>
                <a:ea typeface="Geist" pitchFamily="34" charset="-122"/>
                <a:cs typeface="Geist" pitchFamily="34" charset="-120"/>
              </a:rPr>
              <a:t>Analyse des causes dominantes de rejet pour orienter les actions de prévention.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2245281"/>
            <a:ext cx="4474012" cy="25054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AC1ADD2-09BC-B3FA-FDA3-9A784B5D4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08679"/>
            <a:ext cx="1327150" cy="19110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0138" y="456962"/>
            <a:ext cx="6476881" cy="51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Analyse Temporelle et Spatiale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60138" y="1391483"/>
            <a:ext cx="3730823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Évolution Mensuelle des Demandes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060138" y="1817251"/>
            <a:ext cx="50524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 variations saisonnières sont observées, souvent liées aux périodes de concours, voyages ou renouvellements de documents.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5464" y="1391483"/>
            <a:ext cx="3600212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Développement Régional et Délais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25464" y="1817251"/>
            <a:ext cx="50524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 meilleur niveau de développement est associé à une meilleure performance administrative.</a:t>
            </a:r>
            <a:endParaRPr lang="en-US" sz="13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7D8A84D-FDEE-B7C3-19FC-F9A0FC95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8679"/>
            <a:ext cx="1327150" cy="19110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D02D89E-DF06-FE37-CCC8-B5303EF9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3190041"/>
            <a:ext cx="14719300" cy="50922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893802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Performance Opérationnelle des Centres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0447" y="2797850"/>
            <a:ext cx="3748564" cy="2505670"/>
          </a:xfrm>
          <a:prstGeom prst="roundRect">
            <a:avLst>
              <a:gd name="adj" fmla="val 437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20447" y="2774990"/>
            <a:ext cx="3748564" cy="91440"/>
          </a:xfrm>
          <a:prstGeom prst="roundRect">
            <a:avLst>
              <a:gd name="adj" fmla="val 202619"/>
            </a:avLst>
          </a:prstGeom>
          <a:solidFill>
            <a:srgbClr val="006747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489121"/>
            <a:ext cx="617577" cy="617577"/>
          </a:xfrm>
          <a:prstGeom prst="roundRect">
            <a:avLst>
              <a:gd name="adj" fmla="val 148063"/>
            </a:avLst>
          </a:prstGeom>
          <a:solidFill>
            <a:srgbClr val="00674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202" y="2674382"/>
            <a:ext cx="246936" cy="2469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9166" y="331243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Centres Critiques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49166" y="3757493"/>
            <a:ext cx="3291126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Les centres avec un temps d'attente élevé sont identifiés comme des points critiques du système.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74870" y="2797850"/>
            <a:ext cx="3748683" cy="2505670"/>
          </a:xfrm>
          <a:prstGeom prst="roundRect">
            <a:avLst>
              <a:gd name="adj" fmla="val 437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4674870" y="2774990"/>
            <a:ext cx="3748683" cy="91440"/>
          </a:xfrm>
          <a:prstGeom prst="roundRect">
            <a:avLst>
              <a:gd name="adj" fmla="val 202619"/>
            </a:avLst>
          </a:prstGeom>
          <a:solidFill>
            <a:srgbClr val="006747"/>
          </a:solidFill>
          <a:ln/>
        </p:spPr>
      </p:sp>
      <p:sp>
        <p:nvSpPr>
          <p:cNvPr id="12" name="Shape 8"/>
          <p:cNvSpPr/>
          <p:nvPr/>
        </p:nvSpPr>
        <p:spPr>
          <a:xfrm>
            <a:off x="6240363" y="2489121"/>
            <a:ext cx="617577" cy="617577"/>
          </a:xfrm>
          <a:prstGeom prst="roundRect">
            <a:avLst>
              <a:gd name="adj" fmla="val 148063"/>
            </a:avLst>
          </a:prstGeom>
          <a:solidFill>
            <a:srgbClr val="00674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5625" y="2674382"/>
            <a:ext cx="246936" cy="2469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03589" y="3312438"/>
            <a:ext cx="3005376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Temps d'Attente Moyen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903589" y="3757493"/>
            <a:ext cx="3291245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Mesure le temps moyen passé par les usagers avant d'être servis.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20447" y="5818108"/>
            <a:ext cx="7703106" cy="1517690"/>
          </a:xfrm>
          <a:prstGeom prst="roundRect">
            <a:avLst>
              <a:gd name="adj" fmla="val 723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720447" y="5795248"/>
            <a:ext cx="7703106" cy="91440"/>
          </a:xfrm>
          <a:prstGeom prst="roundRect">
            <a:avLst>
              <a:gd name="adj" fmla="val 202619"/>
            </a:avLst>
          </a:prstGeom>
          <a:solidFill>
            <a:srgbClr val="006747"/>
          </a:solidFill>
          <a:ln/>
        </p:spPr>
      </p:sp>
      <p:sp>
        <p:nvSpPr>
          <p:cNvPr id="18" name="Shape 13"/>
          <p:cNvSpPr/>
          <p:nvPr/>
        </p:nvSpPr>
        <p:spPr>
          <a:xfrm>
            <a:off x="4263211" y="5509379"/>
            <a:ext cx="617577" cy="617577"/>
          </a:xfrm>
          <a:prstGeom prst="roundRect">
            <a:avLst>
              <a:gd name="adj" fmla="val 148063"/>
            </a:avLst>
          </a:prstGeom>
          <a:solidFill>
            <a:srgbClr val="006747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8473" y="5694640"/>
            <a:ext cx="246936" cy="24693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49166" y="633269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Capacité Moyenne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949166" y="6777752"/>
            <a:ext cx="724566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Indique le nombre moyen de demandes traitées par centre.</a:t>
            </a:r>
            <a:endParaRPr lang="en-US" sz="16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2339E8F-82D5-95FD-A134-4ED522C46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03250" y="6151531"/>
            <a:ext cx="1327150" cy="19110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788" y="568285"/>
            <a:ext cx="8684776" cy="645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Accessibilité</a:t>
            </a:r>
            <a:r>
              <a:rPr lang="en-US" sz="40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</a:t>
            </a:r>
            <a:r>
              <a:rPr lang="en-US" sz="405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Routière</a:t>
            </a:r>
            <a:r>
              <a:rPr lang="en-US" sz="40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et Services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8788" y="1730693"/>
            <a:ext cx="353056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Impact de l'État des Routes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8788" y="2260163"/>
            <a:ext cx="7641908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L'état des infrastructures routières influence indirectement les délais d'accès aux services publics.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88" y="3153847"/>
            <a:ext cx="7641908" cy="427946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425" y="1756528"/>
            <a:ext cx="6473071" cy="64730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48E2A5-F51B-4CF4-D11C-A2F45FA36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8037" y="6318504"/>
            <a:ext cx="1327150" cy="19110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796052"/>
            <a:ext cx="10991374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Indicateurs Clés de Performance (KPI)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7241" y="2061091"/>
            <a:ext cx="3053120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65K</a:t>
            </a:r>
            <a:endParaRPr lang="en-US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7241" y="3084433"/>
            <a:ext cx="305312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Nombre de Demandes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7241" y="3922276"/>
            <a:ext cx="30531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Volume total de demandes traitées.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1468" y="2061091"/>
            <a:ext cx="3053120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21.97</a:t>
            </a:r>
            <a:endParaRPr lang="en-US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42078" y="308443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Délai Moyen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21468" y="3570803"/>
            <a:ext cx="30531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Jours nécessaires pour traiter une demande.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5694" y="2061091"/>
            <a:ext cx="3053120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8.00</a:t>
            </a:r>
            <a:endParaRPr lang="en-US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76304" y="308443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Taux de Couverture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55694" y="3570803"/>
            <a:ext cx="30531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Proportion de communes avec un centre.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9920" y="2061091"/>
            <a:ext cx="3053239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34.00</a:t>
            </a:r>
            <a:endParaRPr lang="en-US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910530" y="308443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Taux</a:t>
            </a:r>
            <a:r>
              <a:rPr lang="en-US" sz="22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de </a:t>
            </a:r>
            <a:r>
              <a:rPr lang="en-US" sz="2200" b="1" dirty="0" err="1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Rejet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89920" y="3570803"/>
            <a:ext cx="3053239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Pourcentage de demandes non acceptées.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121468" y="5204103"/>
            <a:ext cx="3053120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6.00</a:t>
            </a:r>
            <a:endParaRPr lang="en-US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242078" y="622744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Taux de Respect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121468" y="6713815"/>
            <a:ext cx="30531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Demandes traitées dans le délai cible.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55694" y="5204103"/>
            <a:ext cx="3053120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0.03</a:t>
            </a:r>
            <a:endParaRPr lang="en-US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55694" y="6227445"/>
            <a:ext cx="305312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Productivité par Centre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55694" y="7065288"/>
            <a:ext cx="30531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Demandes traitées par agent.</a:t>
            </a:r>
            <a:endParaRPr lang="en-US" sz="175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183E907-9822-276E-1896-41E74745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425" y="6227445"/>
            <a:ext cx="3504976" cy="200215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0B56052-CC31-D612-04C1-6924FF9E1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35" y="6272974"/>
            <a:ext cx="1327150" cy="19110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533</Words>
  <Application>Microsoft Office PowerPoint</Application>
  <PresentationFormat>Personnalisé</PresentationFormat>
  <Paragraphs>88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Times New Roman</vt:lpstr>
      <vt:lpstr>Geist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Akossiwa Damienne DJATA</cp:lastModifiedBy>
  <cp:revision>4</cp:revision>
  <dcterms:created xsi:type="dcterms:W3CDTF">2026-01-20T10:41:08Z</dcterms:created>
  <dcterms:modified xsi:type="dcterms:W3CDTF">2026-01-20T11:19:16Z</dcterms:modified>
</cp:coreProperties>
</file>